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86" r:id="rId5"/>
    <p:sldId id="256" r:id="rId6"/>
    <p:sldId id="260" r:id="rId7"/>
    <p:sldId id="258" r:id="rId8"/>
    <p:sldId id="279" r:id="rId9"/>
    <p:sldId id="280" r:id="rId10"/>
    <p:sldId id="273" r:id="rId11"/>
    <p:sldId id="274" r:id="rId12"/>
    <p:sldId id="275" r:id="rId13"/>
    <p:sldId id="287" r:id="rId14"/>
    <p:sldId id="276" r:id="rId15"/>
    <p:sldId id="278" r:id="rId16"/>
    <p:sldId id="268" r:id="rId17"/>
    <p:sldId id="270" r:id="rId18"/>
    <p:sldId id="272" r:id="rId19"/>
    <p:sldId id="282" r:id="rId20"/>
    <p:sldId id="283" r:id="rId21"/>
    <p:sldId id="284" r:id="rId22"/>
    <p:sldId id="285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1F48-D83C-40B9-AFA6-DA0026783374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4119-A9E5-4B6D-9D2C-3059941DE6A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ISCHEMIC CASCADE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5818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ISCHEMIC CAUSES OF RWMA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158" t="28320" r="26976" b="12109"/>
          <a:stretch>
            <a:fillRect/>
          </a:stretch>
        </p:blipFill>
        <p:spPr bwMode="auto">
          <a:xfrm>
            <a:off x="571472" y="1428736"/>
            <a:ext cx="8143931" cy="5072098"/>
          </a:xfrm>
          <a:prstGeom prst="rect">
            <a:avLst/>
          </a:prstGeom>
          <a:noFill/>
          <a:ln w="9525" cmpd="dbl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643998" cy="714380"/>
          </a:xfr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r-Cyrl-CS" sz="2400" dirty="0" smtClean="0">
                <a:solidFill>
                  <a:schemeClr val="bg1"/>
                </a:solidFill>
              </a:rPr>
              <a:t>Normal </a:t>
            </a:r>
            <a:r>
              <a:rPr lang="sr-Cyrl-CS" sz="2400" dirty="0">
                <a:solidFill>
                  <a:schemeClr val="bg1"/>
                </a:solidFill>
              </a:rPr>
              <a:t>spread of electrical activity in the heart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1934" y="1071546"/>
            <a:ext cx="4786346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FFC000"/>
                </a:solidFill>
              </a:rPr>
              <a:t>D</a:t>
            </a:r>
            <a:r>
              <a:rPr lang="sr-Cyrl-CS" sz="2000" dirty="0" smtClean="0">
                <a:solidFill>
                  <a:srgbClr val="FFC000"/>
                </a:solidFill>
              </a:rPr>
              <a:t>epolarization of the ventricular muscle starts at the left side of the interventricular septum and moves first to the right across the midportion of the septum</a:t>
            </a:r>
            <a:endParaRPr lang="en-IN" sz="2000" dirty="0">
              <a:solidFill>
                <a:srgbClr val="FFC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4265" t="16731" r="46450" b="46512"/>
          <a:stretch>
            <a:fillRect/>
          </a:stretch>
        </p:blipFill>
        <p:spPr bwMode="auto">
          <a:xfrm>
            <a:off x="214282" y="1071546"/>
            <a:ext cx="3643338" cy="24702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25805" t="21484" r="47840" b="24804"/>
          <a:stretch>
            <a:fillRect/>
          </a:stretch>
        </p:blipFill>
        <p:spPr bwMode="auto">
          <a:xfrm>
            <a:off x="3951737" y="3643314"/>
            <a:ext cx="3549222" cy="30316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1643050"/>
            <a:ext cx="5357850" cy="523220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</a:t>
            </a:r>
            <a:r>
              <a:rPr lang="en-US" sz="2800" dirty="0" smtClean="0">
                <a:solidFill>
                  <a:srgbClr val="FFC000"/>
                </a:solidFill>
              </a:rPr>
              <a:t>nitial septal activation is reversed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214290"/>
            <a:ext cx="1643074" cy="769441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LBBB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endParaRPr lang="en-IN" sz="4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786058"/>
            <a:ext cx="8286808" cy="523220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R</a:t>
            </a:r>
            <a:r>
              <a:rPr lang="en-US" sz="2800" dirty="0" smtClean="0">
                <a:solidFill>
                  <a:srgbClr val="FFC000"/>
                </a:solidFill>
              </a:rPr>
              <a:t>ight side of the ventricular septum is initially activated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929066"/>
            <a:ext cx="8358246" cy="954107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Right septal activation before activation of the body of the left ventricle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572140"/>
            <a:ext cx="8358246" cy="954107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Initial right to left movement of the ventricular septum (anterior to posterior)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72000" y="1071546"/>
            <a:ext cx="285752" cy="50006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Down Arrow 8"/>
          <p:cNvSpPr/>
          <p:nvPr/>
        </p:nvSpPr>
        <p:spPr>
          <a:xfrm>
            <a:off x="4572000" y="2214554"/>
            <a:ext cx="285752" cy="50006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Down Arrow 9"/>
          <p:cNvSpPr/>
          <p:nvPr/>
        </p:nvSpPr>
        <p:spPr>
          <a:xfrm>
            <a:off x="4572000" y="3357562"/>
            <a:ext cx="285752" cy="50006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Down Arrow 10"/>
          <p:cNvSpPr/>
          <p:nvPr/>
        </p:nvSpPr>
        <p:spPr>
          <a:xfrm>
            <a:off x="4572000" y="5000636"/>
            <a:ext cx="285752" cy="50006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Myocardial Activation Pattern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RBBB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LBBB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RV PACING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WPW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r>
                        <a:rPr lang="en-US" baseline="0" dirty="0" smtClean="0"/>
                        <a:t> IVS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 IVS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RV FREE WALL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RV (SMALL SEGMENT)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 IVS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 IVS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RIGHT/LEFT VENTRICLE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Normal M-mode Echo 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707" t="37109" r="39605" b="17969"/>
          <a:stretch>
            <a:fillRect/>
          </a:stretch>
        </p:blipFill>
        <p:spPr bwMode="auto">
          <a:xfrm>
            <a:off x="1214414" y="1517758"/>
            <a:ext cx="6940357" cy="4911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4063" t="37250" r="43365" b="35917"/>
          <a:stretch>
            <a:fillRect/>
          </a:stretch>
        </p:blipFill>
        <p:spPr bwMode="auto">
          <a:xfrm>
            <a:off x="1071538" y="1357298"/>
            <a:ext cx="6478236" cy="292895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5000636"/>
            <a:ext cx="8643998" cy="1200329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400" dirty="0" smtClean="0"/>
              <a:t>M-mode echocardiogram recorded in a patient with a left bundle branch block shows an early systolic downward motion of the ventricular septum (arrows).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285728"/>
            <a:ext cx="4911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M-Mode in LBBB</a:t>
            </a:r>
            <a:endParaRPr lang="en-IN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DIFFERNCIATION OF RWMA IN LBBB,RV PACED AND ISCHEMIC WMA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858312" cy="4543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214578"/>
                <a:gridCol w="2214578"/>
              </a:tblGrid>
              <a:tr h="43813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ISCHEMIC RWMA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LBBB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RV PACED</a:t>
                      </a:r>
                      <a:endParaRPr lang="en-IN" dirty="0"/>
                    </a:p>
                  </a:txBody>
                  <a:tcPr/>
                </a:tc>
              </a:tr>
              <a:tr h="1080343">
                <a:tc>
                  <a:txBody>
                    <a:bodyPr/>
                    <a:lstStyle/>
                    <a:p>
                      <a:r>
                        <a:rPr lang="en-US" dirty="0" smtClean="0"/>
                        <a:t>MAXIMAL LOCATION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DISTAL SEPTUM,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APEX , </a:t>
                      </a:r>
                    </a:p>
                    <a:p>
                      <a:r>
                        <a:rPr lang="en-US" dirty="0" smtClean="0"/>
                        <a:t>ANTERIOR WALL,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PROXIMAL /MID</a:t>
                      </a:r>
                      <a:r>
                        <a:rPr lang="en-US" baseline="0" dirty="0" smtClean="0"/>
                        <a:t> ANTERIOR SEPTUM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DISTAL SEPTUM</a:t>
                      </a:r>
                      <a:r>
                        <a:rPr lang="en-US" baseline="0" dirty="0" smtClean="0"/>
                        <a:t> OFTEN INFERIOR</a:t>
                      </a:r>
                      <a:endParaRPr lang="en-IN" dirty="0"/>
                    </a:p>
                  </a:txBody>
                  <a:tcPr/>
                </a:tc>
              </a:tr>
              <a:tr h="756240">
                <a:tc>
                  <a:txBody>
                    <a:bodyPr/>
                    <a:lstStyle/>
                    <a:p>
                      <a:r>
                        <a:rPr lang="en-US" dirty="0" smtClean="0"/>
                        <a:t>THICKENING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 OR THINNING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PARTIALLY PRESERVED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PARTILLY PRESERVED</a:t>
                      </a:r>
                      <a:endParaRPr lang="en-IN" dirty="0"/>
                    </a:p>
                  </a:txBody>
                  <a:tcPr/>
                </a:tc>
              </a:tr>
              <a:tr h="75624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USUALLY MONOPHASIC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MULTIPHASIC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MULTIPHASIC</a:t>
                      </a:r>
                      <a:endParaRPr lang="en-IN" dirty="0"/>
                    </a:p>
                  </a:txBody>
                  <a:tcPr/>
                </a:tc>
              </a:tr>
              <a:tr h="756240">
                <a:tc>
                  <a:txBody>
                    <a:bodyPr/>
                    <a:lstStyle/>
                    <a:p>
                      <a:r>
                        <a:rPr lang="en-US" dirty="0" smtClean="0"/>
                        <a:t>ABNORMAL</a:t>
                      </a:r>
                      <a:r>
                        <a:rPr lang="en-US" baseline="0" dirty="0" smtClean="0"/>
                        <a:t> GEOMETRY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UNCOMMON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UNCOMMON</a:t>
                      </a:r>
                      <a:endParaRPr lang="en-IN" dirty="0"/>
                    </a:p>
                  </a:txBody>
                  <a:tcPr/>
                </a:tc>
              </a:tr>
              <a:tr h="756240">
                <a:tc>
                  <a:txBody>
                    <a:bodyPr/>
                    <a:lstStyle/>
                    <a:p>
                      <a:r>
                        <a:rPr lang="en-US" dirty="0" smtClean="0"/>
                        <a:t>TEMPORAL DYSYNCHRONY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M- Mode abnormalities 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8429684" cy="255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Epicardial</a:t>
            </a:r>
            <a:r>
              <a:rPr lang="en-US" dirty="0" smtClean="0"/>
              <a:t> pacing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IN" dirty="0" smtClean="0"/>
              <a:t>The activation sequence is similar to a LBBB pattern except the right ventricular free wall is stimulated prior to the </a:t>
            </a:r>
            <a:r>
              <a:rPr lang="en-IN" dirty="0" err="1" smtClean="0"/>
              <a:t>interventricular</a:t>
            </a:r>
            <a:r>
              <a:rPr lang="en-IN" dirty="0" smtClean="0"/>
              <a:t> septum.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Postoperative Motion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52578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IN" dirty="0" smtClean="0"/>
              <a:t>Opening the pericardium can cause paradoxical cardiac motion.  Exaggerated anterior motion of the whole myocardium occurs when the restraint of the pericardium is released.  </a:t>
            </a:r>
          </a:p>
          <a:p>
            <a:pPr algn="just">
              <a:lnSpc>
                <a:spcPct val="170000"/>
              </a:lnSpc>
            </a:pPr>
            <a:r>
              <a:rPr lang="en-IN" dirty="0" smtClean="0"/>
              <a:t>The effect is due to exaggerate the movement of the posterior and lateral walls of the heart while decreasing the motion of the septum of the heart.  </a:t>
            </a:r>
          </a:p>
          <a:p>
            <a:pPr algn="just">
              <a:lnSpc>
                <a:spcPct val="170000"/>
              </a:lnSpc>
            </a:pPr>
            <a:r>
              <a:rPr lang="en-IN" dirty="0" smtClean="0"/>
              <a:t>Complicating the exaggerated postoperative motion with a LBBB or a paced rhythm, will make wall motion interpretation difficult.  The only reliable method to determine wall motion is to look solely at wall thickening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5009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Pericardial Constriction   : </a:t>
            </a:r>
          </a:p>
          <a:p>
            <a:pPr algn="just">
              <a:lnSpc>
                <a:spcPct val="200000"/>
              </a:lnSpc>
              <a:buNone/>
            </a:pPr>
            <a:r>
              <a:rPr lang="en-IN" dirty="0" smtClean="0"/>
              <a:t>        The effect mainly occurs at the </a:t>
            </a:r>
            <a:r>
              <a:rPr lang="en-IN" dirty="0" err="1" smtClean="0"/>
              <a:t>interventricular</a:t>
            </a:r>
            <a:r>
              <a:rPr lang="en-IN" dirty="0" smtClean="0"/>
              <a:t> septum appearing as a </a:t>
            </a:r>
            <a:r>
              <a:rPr lang="en-IN" dirty="0" err="1" smtClean="0"/>
              <a:t>septal</a:t>
            </a:r>
            <a:r>
              <a:rPr lang="en-IN" dirty="0" smtClean="0"/>
              <a:t> bounce, and is influenced by the presence of respiratory variation. </a:t>
            </a:r>
          </a:p>
          <a:p>
            <a:pPr>
              <a:buNone/>
            </a:pPr>
            <a:r>
              <a:rPr lang="en-IN" dirty="0" smtClean="0"/>
              <a:t> 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Restriction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54357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IN" dirty="0" smtClean="0"/>
              <a:t>While tethering can make a </a:t>
            </a:r>
            <a:r>
              <a:rPr lang="en-IN" dirty="0" err="1" smtClean="0"/>
              <a:t>hypokinetic</a:t>
            </a:r>
            <a:r>
              <a:rPr lang="en-IN" dirty="0" smtClean="0"/>
              <a:t> or </a:t>
            </a:r>
            <a:r>
              <a:rPr lang="en-IN" dirty="0" err="1" smtClean="0"/>
              <a:t>akinetic</a:t>
            </a:r>
            <a:r>
              <a:rPr lang="en-IN" dirty="0" smtClean="0"/>
              <a:t> segment appear to move normally or less </a:t>
            </a:r>
            <a:r>
              <a:rPr lang="en-IN" dirty="0" err="1" smtClean="0"/>
              <a:t>hypokinetic</a:t>
            </a:r>
            <a:r>
              <a:rPr lang="en-IN" dirty="0" smtClean="0"/>
              <a:t>, 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If the mitral valve annulus is heavily calcified, it may restrict the movement of basal segments of the left ventricular wall. </a:t>
            </a:r>
            <a:r>
              <a:rPr lang="en-IN" dirty="0" err="1" smtClean="0"/>
              <a:t>Neighboring</a:t>
            </a:r>
            <a:r>
              <a:rPr lang="en-IN" dirty="0" smtClean="0"/>
              <a:t> walls, particularly the inferior and posterior walls of the left ventricle appear to be </a:t>
            </a:r>
            <a:r>
              <a:rPr lang="en-IN" dirty="0" err="1" smtClean="0"/>
              <a:t>hypokinetic</a:t>
            </a:r>
            <a:r>
              <a:rPr lang="en-IN" dirty="0" smtClean="0"/>
              <a:t> if the movement of the mitral valve is restricted by mitral annular calcification. 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Off-Axis Scans</a:t>
            </a:r>
            <a:r>
              <a:rPr lang="en-IN" dirty="0" smtClean="0"/>
              <a:t> :  Off-axis scans can cause  </a:t>
            </a:r>
          </a:p>
          <a:p>
            <a:pPr>
              <a:buNone/>
            </a:pPr>
            <a:r>
              <a:rPr lang="en-IN" dirty="0" smtClean="0"/>
              <a:t>        normal segments to appear </a:t>
            </a:r>
            <a:r>
              <a:rPr lang="en-IN" dirty="0" err="1" smtClean="0"/>
              <a:t>akinetic</a:t>
            </a:r>
            <a:r>
              <a:rPr lang="en-IN" dirty="0" smtClean="0"/>
              <a:t> or </a:t>
            </a:r>
          </a:p>
          <a:p>
            <a:pPr>
              <a:buNone/>
            </a:pPr>
            <a:r>
              <a:rPr lang="en-IN" dirty="0" smtClean="0"/>
              <a:t>        </a:t>
            </a:r>
            <a:r>
              <a:rPr lang="en-IN" dirty="0" err="1" smtClean="0"/>
              <a:t>dyskinetic</a:t>
            </a:r>
            <a:r>
              <a:rPr lang="en-IN" dirty="0" smtClean="0"/>
              <a:t>. 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Thank u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         ISCHEMIC 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r>
              <a:rPr lang="en-US" dirty="0" smtClean="0"/>
              <a:t>         NON ISCHEMIC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42983"/>
            <a:ext cx="9144000" cy="4983179"/>
          </a:xfrm>
        </p:spPr>
        <p:txBody>
          <a:bodyPr/>
          <a:lstStyle/>
          <a:p>
            <a:r>
              <a:rPr lang="en-US" dirty="0" smtClean="0"/>
              <a:t>Normal myocardial contraction involves 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US" dirty="0" smtClean="0"/>
              <a:t>          Myocardial thickening &amp;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Endocardial</a:t>
            </a:r>
            <a:r>
              <a:rPr lang="en-US" dirty="0" smtClean="0"/>
              <a:t> excursion</a:t>
            </a:r>
          </a:p>
          <a:p>
            <a:pPr algn="just">
              <a:buNone/>
            </a:pPr>
            <a:r>
              <a:rPr lang="en-US" dirty="0" smtClean="0"/>
              <a:t>    So always assess these two during wall motion analysis</a:t>
            </a:r>
          </a:p>
          <a:p>
            <a:pPr>
              <a:buNone/>
            </a:pPr>
            <a:endParaRPr lang="en-US" dirty="0"/>
          </a:p>
          <a:p>
            <a:pPr algn="just"/>
            <a:r>
              <a:rPr lang="en-US" dirty="0" smtClean="0"/>
              <a:t>Interruption Of Myocardial  Contractility causes abnormality in Regional wall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Degrees of wall motion abnormality and Wall motion score</a:t>
            </a:r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28662" y="1571612"/>
          <a:ext cx="735811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350"/>
                <a:gridCol w="1621279"/>
                <a:gridCol w="3928485"/>
              </a:tblGrid>
              <a:tr h="585184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SCORE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OPTIONAL</a:t>
                      </a:r>
                      <a:r>
                        <a:rPr lang="en-US" baseline="0" dirty="0" smtClean="0"/>
                        <a:t> SCORE</a:t>
                      </a:r>
                      <a:endParaRPr lang="en-IN" dirty="0"/>
                    </a:p>
                  </a:txBody>
                  <a:tcPr/>
                </a:tc>
              </a:tr>
              <a:tr h="33439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HYPERDNAMIC</a:t>
                      </a:r>
                      <a:endParaRPr lang="en-IN" dirty="0"/>
                    </a:p>
                  </a:txBody>
                  <a:tcPr/>
                </a:tc>
              </a:tr>
              <a:tr h="334391"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3439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MILDLY HYPOKINETIC</a:t>
                      </a:r>
                      <a:endParaRPr lang="en-IN" dirty="0"/>
                    </a:p>
                  </a:txBody>
                  <a:tcPr/>
                </a:tc>
              </a:tr>
              <a:tr h="334391">
                <a:tc>
                  <a:txBody>
                    <a:bodyPr/>
                    <a:lstStyle/>
                    <a:p>
                      <a:r>
                        <a:rPr lang="en-US" dirty="0" smtClean="0"/>
                        <a:t>HYPOKINETIC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3439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SEVERLY HYPOKINETIC</a:t>
                      </a:r>
                      <a:endParaRPr lang="en-IN" dirty="0"/>
                    </a:p>
                  </a:txBody>
                  <a:tcPr/>
                </a:tc>
              </a:tr>
              <a:tr h="334391">
                <a:tc>
                  <a:txBody>
                    <a:bodyPr/>
                    <a:lstStyle/>
                    <a:p>
                      <a:r>
                        <a:rPr lang="en-US" dirty="0" smtClean="0"/>
                        <a:t>AKINETIC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34391">
                <a:tc>
                  <a:txBody>
                    <a:bodyPr/>
                    <a:lstStyle/>
                    <a:p>
                      <a:r>
                        <a:rPr lang="en-US" dirty="0" smtClean="0"/>
                        <a:t>DYSKINETIC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34391">
                <a:tc>
                  <a:txBody>
                    <a:bodyPr/>
                    <a:lstStyle/>
                    <a:p>
                      <a:r>
                        <a:rPr lang="en-US" dirty="0" smtClean="0"/>
                        <a:t>ANEURYSMAL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3439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AKINETIC WITH SCAR</a:t>
                      </a:r>
                      <a:endParaRPr lang="en-IN" dirty="0"/>
                    </a:p>
                  </a:txBody>
                  <a:tcPr/>
                </a:tc>
              </a:tr>
              <a:tr h="33439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DYSKINETIC WITH SCAR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28662" y="6143644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Wall Motion Score= Total Score In All Segments /No Of Segments Evaluated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Wall Motion Abnormality Analysis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QUALITATIVE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Eyeballl</a:t>
            </a:r>
            <a:r>
              <a:rPr lang="en-US" dirty="0" smtClean="0"/>
              <a:t> assessment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SEMIQUANTITATIVE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</a:p>
          <a:p>
            <a:pPr>
              <a:buNone/>
            </a:pPr>
            <a:r>
              <a:rPr lang="en-US" dirty="0" smtClean="0"/>
              <a:t>          Wall motion score/score </a:t>
            </a:r>
          </a:p>
          <a:p>
            <a:pPr>
              <a:buNone/>
            </a:pPr>
            <a:r>
              <a:rPr lang="en-US" dirty="0" smtClean="0"/>
              <a:t>          index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1149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QUANTITATIVE </a:t>
            </a:r>
          </a:p>
          <a:p>
            <a:pPr>
              <a:buNone/>
            </a:pPr>
            <a:r>
              <a:rPr lang="en-US" dirty="0" smtClean="0"/>
              <a:t>      Fractional shortening</a:t>
            </a:r>
          </a:p>
          <a:p>
            <a:pPr>
              <a:buNone/>
            </a:pPr>
            <a:r>
              <a:rPr lang="en-US" dirty="0" smtClean="0"/>
              <a:t>      Radial shortening</a:t>
            </a:r>
          </a:p>
          <a:p>
            <a:pPr>
              <a:buNone/>
            </a:pPr>
            <a:r>
              <a:rPr lang="en-US" dirty="0" smtClean="0"/>
              <a:t>      Cavity/fractional cavity area </a:t>
            </a:r>
          </a:p>
          <a:p>
            <a:pPr>
              <a:buNone/>
            </a:pPr>
            <a:r>
              <a:rPr lang="en-US" dirty="0" smtClean="0"/>
              <a:t>                                             change</a:t>
            </a:r>
          </a:p>
          <a:p>
            <a:pPr>
              <a:buNone/>
            </a:pPr>
            <a:r>
              <a:rPr lang="en-US" dirty="0" smtClean="0"/>
              <a:t>      Doppler tissue based analysis</a:t>
            </a:r>
          </a:p>
          <a:p>
            <a:pPr>
              <a:buNone/>
            </a:pPr>
            <a:r>
              <a:rPr lang="en-US" dirty="0" smtClean="0"/>
              <a:t>               Wall velocity</a:t>
            </a:r>
          </a:p>
          <a:p>
            <a:pPr>
              <a:buNone/>
            </a:pPr>
            <a:r>
              <a:rPr lang="en-US" dirty="0" smtClean="0"/>
              <a:t>               Myocardial displacement</a:t>
            </a:r>
          </a:p>
          <a:p>
            <a:pPr>
              <a:buNone/>
            </a:pPr>
            <a:r>
              <a:rPr lang="en-US" dirty="0" smtClean="0"/>
              <a:t>               Myocardial gradient</a:t>
            </a:r>
          </a:p>
          <a:p>
            <a:pPr>
              <a:buNone/>
            </a:pPr>
            <a:r>
              <a:rPr lang="en-US" dirty="0" smtClean="0"/>
              <a:t>                       Strain</a:t>
            </a:r>
          </a:p>
          <a:p>
            <a:pPr>
              <a:buNone/>
            </a:pPr>
            <a:r>
              <a:rPr lang="en-US" dirty="0" smtClean="0"/>
              <a:t>                       Strain rate</a:t>
            </a:r>
          </a:p>
          <a:p>
            <a:pPr>
              <a:buNone/>
            </a:pPr>
            <a:r>
              <a:rPr lang="en-US" dirty="0" smtClean="0"/>
              <a:t>                       Ventricular torsion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ISCHEMIC CAUSES FOR RWMA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Conduction abnormalities </a:t>
            </a:r>
          </a:p>
          <a:p>
            <a:pPr algn="just"/>
            <a:r>
              <a:rPr lang="en-IN" dirty="0" err="1" smtClean="0"/>
              <a:t>Epicardial</a:t>
            </a:r>
            <a:r>
              <a:rPr lang="en-IN" dirty="0" smtClean="0"/>
              <a:t> pacing </a:t>
            </a:r>
          </a:p>
          <a:p>
            <a:pPr algn="just"/>
            <a:r>
              <a:rPr lang="en-IN" dirty="0" smtClean="0"/>
              <a:t>Translation </a:t>
            </a:r>
          </a:p>
          <a:p>
            <a:pPr algn="just"/>
            <a:r>
              <a:rPr lang="en-IN" dirty="0" smtClean="0"/>
              <a:t>Rotation</a:t>
            </a:r>
          </a:p>
          <a:p>
            <a:pPr algn="just"/>
            <a:r>
              <a:rPr lang="en-IN" dirty="0" smtClean="0"/>
              <a:t>Respiratory variation</a:t>
            </a:r>
          </a:p>
          <a:p>
            <a:pPr algn="just"/>
            <a:r>
              <a:rPr lang="en-IN" dirty="0" smtClean="0"/>
              <a:t>Image plane in obtuse angle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Why normally septum shows Wall Motion abnormality 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29196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 IVS</a:t>
            </a:r>
            <a:r>
              <a:rPr lang="en-IN" dirty="0" smtClean="0"/>
              <a:t>:</a:t>
            </a:r>
          </a:p>
          <a:p>
            <a:pPr>
              <a:buNone/>
            </a:pPr>
            <a:r>
              <a:rPr lang="en-IN" dirty="0" smtClean="0"/>
              <a:t>     Membranous basal septum: </a:t>
            </a:r>
          </a:p>
          <a:p>
            <a:pPr>
              <a:buNone/>
            </a:pPr>
            <a:r>
              <a:rPr lang="en-IN" dirty="0" smtClean="0"/>
              <a:t>        Lesser myocardium Than Muscular mid/apical   </a:t>
            </a:r>
          </a:p>
          <a:p>
            <a:pPr>
              <a:buNone/>
            </a:pPr>
            <a:r>
              <a:rPr lang="en-IN" dirty="0" smtClean="0"/>
              <a:t>        section. So basal region normally show mild </a:t>
            </a:r>
            <a:r>
              <a:rPr lang="en-IN" dirty="0" err="1" smtClean="0"/>
              <a:t>hypokinesia</a:t>
            </a:r>
            <a:r>
              <a:rPr lang="en-IN" dirty="0" smtClean="0"/>
              <a:t>   </a:t>
            </a:r>
          </a:p>
          <a:p>
            <a:pPr>
              <a:buNone/>
            </a:pPr>
            <a:r>
              <a:rPr lang="en-IN" dirty="0" smtClean="0"/>
              <a:t>        compared to apical septum </a:t>
            </a:r>
          </a:p>
          <a:p>
            <a:pPr>
              <a:buNone/>
            </a:pP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dirty="0" smtClean="0"/>
              <a:t>Part of the basal section of the septum is </a:t>
            </a:r>
            <a:r>
              <a:rPr lang="en-IN" dirty="0" smtClean="0">
                <a:solidFill>
                  <a:srgbClr val="FFC000"/>
                </a:solidFill>
              </a:rPr>
              <a:t>attached to the left ventricular outflow tract</a:t>
            </a:r>
            <a:r>
              <a:rPr lang="en-IN" dirty="0" smtClean="0"/>
              <a:t>. This portion can exhibit paradoxical motion during systole. 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487</Words>
  <Application>Microsoft Office PowerPoint</Application>
  <PresentationFormat>On-screen Show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ISCHEMIC CASCADE</vt:lpstr>
      <vt:lpstr>Slide 2</vt:lpstr>
      <vt:lpstr>Slide 3</vt:lpstr>
      <vt:lpstr>RWMA</vt:lpstr>
      <vt:lpstr>Slide 5</vt:lpstr>
      <vt:lpstr>Degrees of wall motion abnormality and Wall motion score</vt:lpstr>
      <vt:lpstr>Regional Wall Motion Abnormality Analysis Methods</vt:lpstr>
      <vt:lpstr>NON ISCHEMIC CAUSES FOR RWMA</vt:lpstr>
      <vt:lpstr>Why normally septum shows Wall Motion abnormality ?</vt:lpstr>
      <vt:lpstr>NON ISCHEMIC CAUSES OF RWMA</vt:lpstr>
      <vt:lpstr>Normal spread of electrical activity in the heart</vt:lpstr>
      <vt:lpstr>Slide 12</vt:lpstr>
      <vt:lpstr>Myocardial Activation Pattern</vt:lpstr>
      <vt:lpstr>Normal M-mode Echo </vt:lpstr>
      <vt:lpstr>Slide 15</vt:lpstr>
      <vt:lpstr>DIFFERNCIATION OF RWMA IN LBBB,RV PACED AND ISCHEMIC WMA</vt:lpstr>
      <vt:lpstr>Various M- Mode abnormalities </vt:lpstr>
      <vt:lpstr>Epicardial pacing</vt:lpstr>
      <vt:lpstr>Postoperative Motion</vt:lpstr>
      <vt:lpstr>Slide 20</vt:lpstr>
      <vt:lpstr>Restriction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48</cp:revision>
  <dcterms:created xsi:type="dcterms:W3CDTF">2015-07-09T16:55:54Z</dcterms:created>
  <dcterms:modified xsi:type="dcterms:W3CDTF">2015-07-22T11:44:51Z</dcterms:modified>
</cp:coreProperties>
</file>